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86" r:id="rId3"/>
    <p:sldId id="287" r:id="rId4"/>
    <p:sldId id="288" r:id="rId5"/>
    <p:sldId id="289" r:id="rId6"/>
    <p:sldId id="290" r:id="rId7"/>
    <p:sldId id="291" r:id="rId8"/>
    <p:sldId id="292" r:id="rId9"/>
    <p:sldId id="293" r:id="rId10"/>
    <p:sldId id="294" r:id="rId11"/>
    <p:sldId id="256" r:id="rId12"/>
    <p:sldId id="257" r:id="rId13"/>
    <p:sldId id="258" r:id="rId14"/>
    <p:sldId id="259" r:id="rId15"/>
    <p:sldId id="260" r:id="rId16"/>
    <p:sldId id="261"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4xmo4eu.jpg"/>
          <p:cNvPicPr>
            <a:picLocks noGrp="1" noChangeAspect="1"/>
          </p:cNvPicPr>
          <p:nvPr>
            <p:ph idx="1"/>
          </p:nvPr>
        </p:nvPicPr>
        <p:blipFill>
          <a:blip r:embed="rId2"/>
          <a:stretch>
            <a:fillRect/>
          </a:stretch>
        </p:blipFill>
        <p:spPr>
          <a:xfrm>
            <a:off x="2743200" y="1981200"/>
            <a:ext cx="2783472" cy="3581400"/>
          </a:xfrm>
        </p:spPr>
      </p:pic>
      <p:sp>
        <p:nvSpPr>
          <p:cNvPr id="2" name="Title 1"/>
          <p:cNvSpPr>
            <a:spLocks noGrp="1"/>
          </p:cNvSpPr>
          <p:nvPr>
            <p:ph type="title"/>
          </p:nvPr>
        </p:nvSpPr>
        <p:spPr/>
        <p:txBody>
          <a:bodyPr/>
          <a:lstStyle/>
          <a:p>
            <a:r>
              <a:rPr lang="fa-IR" dirty="0" smtClean="0"/>
              <a:t>تهویه در آتش سوزیها</a:t>
            </a:r>
            <a:endParaRPr lang="en-US" dirty="0"/>
          </a:p>
        </p:txBody>
      </p:sp>
      <p:pic>
        <p:nvPicPr>
          <p:cNvPr id="4" name="Picture 8" descr="CAMFCPQV"/>
          <p:cNvPicPr>
            <a:picLocks noChangeAspect="1" noChangeArrowheads="1"/>
          </p:cNvPicPr>
          <p:nvPr/>
        </p:nvPicPr>
        <p:blipFill>
          <a:blip r:embed="rId3"/>
          <a:srcRect/>
          <a:stretch>
            <a:fillRect/>
          </a:stretch>
        </p:blipFill>
        <p:spPr>
          <a:xfrm>
            <a:off x="381000" y="5715000"/>
            <a:ext cx="1228725" cy="895350"/>
          </a:xfrm>
          <a:prstGeom prst="rect">
            <a:avLst/>
          </a:prstGeom>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solidFill>
                  <a:srgbClr val="0066FF"/>
                </a:solidFill>
              </a:rPr>
              <a:t>با گسترش آتش به سطح زير سقف، مساحتي كه دچار آتش سوزي شده است به مقدار زيادي افزايش مي يابد. در نتيجه تابش حرارت  به طرف سطح مواد قابل احتراق به طور محسوسي افزايش مي يابد در يك اتاق معمولي، با مبلمان و دكوراسيون معمولي اين اتفاق در دماهاي حدود 550 درجه سانتيگراد رخ مي دهد. در اينجا باقيمانده مواد سوختي به سرعت به دماي آتش خود رسيده و ظرف 3-4 ثانيه مشتعل مي شوند</a:t>
            </a:r>
            <a:endParaRPr lang="en-US" dirty="0"/>
          </a:p>
        </p:txBody>
      </p:sp>
      <p:sp>
        <p:nvSpPr>
          <p:cNvPr id="2" name="Title 1"/>
          <p:cNvSpPr>
            <a:spLocks noGrp="1"/>
          </p:cNvSpPr>
          <p:nvPr>
            <p:ph type="title"/>
          </p:nvPr>
        </p:nvSpPr>
        <p:spPr/>
        <p:txBody>
          <a:bodyPr>
            <a:normAutofit fontScale="90000"/>
          </a:bodyPr>
          <a:lstStyle/>
          <a:p>
            <a:r>
              <a:rPr lang="ar-SA" dirty="0" smtClean="0">
                <a:solidFill>
                  <a:srgbClr val="FF0000"/>
                </a:solidFill>
              </a:rPr>
              <a:t>فلاش آور </a:t>
            </a:r>
            <a:r>
              <a:rPr lang="fa-IR" dirty="0" smtClean="0">
                <a:solidFill>
                  <a:srgbClr val="FF0000"/>
                </a:solidFill>
              </a:rPr>
              <a:t/>
            </a:r>
            <a:br>
              <a:rPr lang="fa-IR" dirty="0" smtClean="0">
                <a:solidFill>
                  <a:srgbClr val="FF0000"/>
                </a:solidFill>
              </a:rPr>
            </a:br>
            <a:r>
              <a:rPr lang="en-US" b="1" dirty="0" smtClean="0">
                <a:solidFill>
                  <a:srgbClr val="FF0000"/>
                </a:solidFill>
              </a:rPr>
              <a:t>Flash Over</a:t>
            </a:r>
            <a:r>
              <a:rPr lang="en-US" dirty="0" smtClean="0">
                <a:solidFill>
                  <a:srgbClr val="FF0000"/>
                </a:solidFill>
              </a:rPr>
              <a:t>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91200"/>
            <a:ext cx="1228725" cy="895350"/>
          </a:xfrm>
          <a:prstGeom prst="rect">
            <a:avLst/>
          </a:prstGeo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sz="3600" dirty="0" smtClean="0"/>
              <a:t>جلوگيري از گسترش آتش سوزي </a:t>
            </a:r>
            <a:endParaRPr lang="en-US" sz="3600" dirty="0" smtClean="0"/>
          </a:p>
          <a:p>
            <a:pPr algn="r" rtl="1"/>
            <a:endParaRPr lang="en-US" sz="3600" dirty="0" smtClean="0"/>
          </a:p>
          <a:p>
            <a:pPr algn="r" rtl="1"/>
            <a:r>
              <a:rPr lang="ar-SA" sz="3600" dirty="0" smtClean="0"/>
              <a:t>كاهش خسارات ناشي از دود و حرارت </a:t>
            </a:r>
            <a:endParaRPr lang="en-US" sz="3600" dirty="0" smtClean="0"/>
          </a:p>
          <a:p>
            <a:pPr algn="r" rtl="1"/>
            <a:endParaRPr lang="en-US" sz="3600" dirty="0" smtClean="0"/>
          </a:p>
          <a:p>
            <a:pPr algn="r" rtl="1"/>
            <a:r>
              <a:rPr lang="ar-SA" sz="3600" dirty="0" smtClean="0"/>
              <a:t>كمك به آتش نشانان در محل و اطفاء آتش سوزي </a:t>
            </a:r>
            <a:endParaRPr lang="en-US" sz="3600" dirty="0" smtClean="0"/>
          </a:p>
          <a:p>
            <a:pPr algn="r" rtl="1">
              <a:buNone/>
            </a:pPr>
            <a:endParaRPr lang="en-US" sz="4000" dirty="0" smtClean="0"/>
          </a:p>
        </p:txBody>
      </p:sp>
      <p:sp>
        <p:nvSpPr>
          <p:cNvPr id="2" name="Title 1"/>
          <p:cNvSpPr>
            <a:spLocks noGrp="1"/>
          </p:cNvSpPr>
          <p:nvPr>
            <p:ph type="title"/>
          </p:nvPr>
        </p:nvSpPr>
        <p:spPr/>
        <p:txBody>
          <a:bodyPr>
            <a:normAutofit fontScale="90000"/>
          </a:bodyPr>
          <a:lstStyle/>
          <a:p>
            <a:r>
              <a:rPr lang="ar-SA" dirty="0" smtClean="0"/>
              <a:t>به چندين دليل عمده تهويه انجام مي پذيرد:</a:t>
            </a:r>
            <a:r>
              <a:rPr lang="en-US" dirty="0" smtClean="0"/>
              <a:t/>
            </a:r>
            <a:br>
              <a:rPr lang="en-US" dirty="0" smtClean="0"/>
            </a:b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t>بنابراين، اگر انجام تهويه به طرز صحيح انجام پذيرد مي تواند خسارات ناشي از دود و حرارت را كاهش دهد و بالعكس، اگر تهويه صحيح انجام نپذيرد امكان دارد سبب گسترش آتش سوزي غير قابل كنترل گردد.</a:t>
            </a:r>
            <a:endParaRPr lang="en-US" dirty="0" smtClean="0"/>
          </a:p>
          <a:p>
            <a:pPr algn="r" rtl="1"/>
            <a:r>
              <a:rPr lang="ar-SA" dirty="0" smtClean="0"/>
              <a:t>براي انجام مؤثر و ايمن عمل تهويه فرمانده مسئول بايد آگاهي خوبي از وضعيت ساختمان درحال اشتعال و راههاي دستيابي به آن داشته باشد تا بتواند عمل تهويه را به خوبي انجام دهد. بطورمثال از طريق دريچه هاي روشنايي هاي ساختمان، البته شرايط و موقعيت محل و تجربه در نحوه عمل فرمانده مسئول موثر خواهد بود، بنابراين عمليات تهويه در  حريق هاي گوناگون متفاوت خواهد بود.</a:t>
            </a:r>
            <a:endParaRPr lang="en-US" dirty="0" smtClean="0"/>
          </a:p>
          <a:p>
            <a:pPr algn="r"/>
            <a:endParaRPr lang="en-US" dirty="0"/>
          </a:p>
        </p:txBody>
      </p:sp>
      <p:sp>
        <p:nvSpPr>
          <p:cNvPr id="2" name="Title 1"/>
          <p:cNvSpPr>
            <a:spLocks noGrp="1"/>
          </p:cNvSpPr>
          <p:nvPr>
            <p:ph type="title"/>
          </p:nvPr>
        </p:nvSpPr>
        <p:spPr/>
        <p:txBody>
          <a:bodyPr/>
          <a:lstStyle/>
          <a:p>
            <a:r>
              <a:rPr lang="fa-IR" dirty="0" smtClean="0"/>
              <a:t>ضرورت تهویه</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SA" dirty="0" smtClean="0"/>
              <a:t>براي اينكه ارزيابي مناسب براي پاكسازي محيط از دود داشته باشسم ضرورت دارد كه از  نرخ توليد دود  از يك حريق معمولي آگاهي داشته باشيم . حجم گازهاي توليدي ناشي از ماده در حال اشتعال در مقايسه با حجم هوايي كه به محل حريق وارد مي شود كاملاً ناچيزمي باشد، بنابراين مي توان اين طور فرض كرد كه نرخ توليد دود توسط آتش تقريباً با نرخ هوايي كه وارد ستون گازهاي داغ و شعله ها مي گرددبرابر است  </a:t>
            </a:r>
            <a:endParaRPr lang="en-US" dirty="0"/>
          </a:p>
        </p:txBody>
      </p:sp>
      <p:sp>
        <p:nvSpPr>
          <p:cNvPr id="2" name="Title 1"/>
          <p:cNvSpPr>
            <a:spLocks noGrp="1"/>
          </p:cNvSpPr>
          <p:nvPr>
            <p:ph type="title"/>
          </p:nvPr>
        </p:nvSpPr>
        <p:spPr/>
        <p:txBody>
          <a:bodyPr/>
          <a:lstStyle/>
          <a:p>
            <a:r>
              <a:rPr lang="ar-SA" b="1" dirty="0" smtClean="0"/>
              <a:t>نحوه توليد و حركت دود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rtl="1"/>
            <a:r>
              <a:rPr lang="ar-SA" dirty="0" smtClean="0"/>
              <a:t>شعاع حريق </a:t>
            </a:r>
            <a:r>
              <a:rPr lang="en-US" dirty="0" smtClean="0"/>
              <a:t>M</a:t>
            </a:r>
            <a:r>
              <a:rPr lang="ar-SA" dirty="0" smtClean="0"/>
              <a:t> متر </a:t>
            </a:r>
            <a:endParaRPr lang="en-US" dirty="0" smtClean="0"/>
          </a:p>
          <a:p>
            <a:pPr lvl="0" algn="r" rtl="1"/>
            <a:r>
              <a:rPr lang="ar-SA" dirty="0" smtClean="0"/>
              <a:t>مقدار توليد حرارت </a:t>
            </a:r>
            <a:endParaRPr lang="en-US" dirty="0" smtClean="0"/>
          </a:p>
          <a:p>
            <a:pPr lvl="0" algn="r" rtl="1"/>
            <a:r>
              <a:rPr lang="ar-SA" dirty="0" smtClean="0"/>
              <a:t>ارتفاع لايه دود از سطح حريق </a:t>
            </a:r>
            <a:endParaRPr lang="en-US" dirty="0" smtClean="0"/>
          </a:p>
          <a:p>
            <a:pPr algn="r"/>
            <a:endParaRPr lang="en-US" dirty="0"/>
          </a:p>
        </p:txBody>
      </p:sp>
      <p:sp>
        <p:nvSpPr>
          <p:cNvPr id="2" name="Title 1"/>
          <p:cNvSpPr>
            <a:spLocks noGrp="1"/>
          </p:cNvSpPr>
          <p:nvPr>
            <p:ph type="title"/>
          </p:nvPr>
        </p:nvSpPr>
        <p:spPr/>
        <p:txBody>
          <a:bodyPr/>
          <a:lstStyle/>
          <a:p>
            <a:r>
              <a:rPr lang="ar-SA" dirty="0" smtClean="0"/>
              <a:t>نرخ</a:t>
            </a:r>
            <a:r>
              <a:rPr lang="fa-IR" dirty="0" smtClean="0"/>
              <a:t> دود</a:t>
            </a:r>
            <a:r>
              <a:rPr lang="ar-SA" dirty="0" smtClean="0"/>
              <a:t> بستگي به موارد زير دارد</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057400"/>
            <a:ext cx="8077200" cy="4068763"/>
          </a:xfrm>
        </p:spPr>
        <p:txBody>
          <a:bodyPr/>
          <a:lstStyle/>
          <a:p>
            <a:pPr algn="r">
              <a:buNone/>
            </a:pPr>
            <a:r>
              <a:rPr lang="ar-SA" dirty="0" smtClean="0"/>
              <a:t>به خاطر داشته باشيد كه قوي ترين دستگاه تهويه دود مي تواند 5 متر مكعب در ثانيه دود را تخليه كن</a:t>
            </a:r>
            <a:r>
              <a:rPr lang="fa-IR" dirty="0" smtClean="0"/>
              <a:t>د </a:t>
            </a:r>
            <a:endParaRPr lang="en-US" dirty="0"/>
          </a:p>
        </p:txBody>
      </p:sp>
      <p:sp>
        <p:nvSpPr>
          <p:cNvPr id="2" name="Title 1"/>
          <p:cNvSpPr>
            <a:spLocks noGrp="1"/>
          </p:cNvSpPr>
          <p:nvPr>
            <p:ph type="title"/>
          </p:nvPr>
        </p:nvSpPr>
        <p:spPr>
          <a:xfrm>
            <a:off x="381000" y="274638"/>
            <a:ext cx="8305800" cy="1554162"/>
          </a:xfrm>
        </p:spPr>
        <p:txBody>
          <a:bodyPr>
            <a:noAutofit/>
          </a:bodyPr>
          <a:lstStyle/>
          <a:p>
            <a:r>
              <a:rPr lang="ar-SA" sz="3600" dirty="0" smtClean="0"/>
              <a:t>درجدول زير نرخ توليد دود در يك فضا را بر اساس حرارت شعله اي با دماي 800 درجه سانتيگراد دماي محيط 500 درجه سانتيگراد را نشان مي دهد</a:t>
            </a:r>
            <a:endParaRPr lang="en-US" sz="3600" dirty="0"/>
          </a:p>
        </p:txBody>
      </p:sp>
      <p:graphicFrame>
        <p:nvGraphicFramePr>
          <p:cNvPr id="5" name="Table 4"/>
          <p:cNvGraphicFramePr>
            <a:graphicFrameLocks noGrp="1"/>
          </p:cNvGraphicFramePr>
          <p:nvPr/>
        </p:nvGraphicFramePr>
        <p:xfrm>
          <a:off x="1143001" y="3505200"/>
          <a:ext cx="6934199" cy="2209800"/>
        </p:xfrm>
        <a:graphic>
          <a:graphicData uri="http://schemas.openxmlformats.org/drawingml/2006/table">
            <a:tbl>
              <a:tblPr rtl="1"/>
              <a:tblGrid>
                <a:gridCol w="3235290"/>
                <a:gridCol w="1991952"/>
                <a:gridCol w="1706957"/>
              </a:tblGrid>
              <a:tr h="756781">
                <a:tc>
                  <a:txBody>
                    <a:bodyPr/>
                    <a:lstStyle/>
                    <a:p>
                      <a:pPr marL="0" marR="0" algn="ctr" rtl="1">
                        <a:spcBef>
                          <a:spcPts val="0"/>
                        </a:spcBef>
                        <a:spcAft>
                          <a:spcPts val="0"/>
                        </a:spcAft>
                      </a:pPr>
                      <a:r>
                        <a:rPr lang="ar-SA" sz="1500">
                          <a:latin typeface="Times New Roman"/>
                          <a:ea typeface="Times New Roman"/>
                          <a:cs typeface="Lotus"/>
                        </a:rPr>
                        <a:t/>
                      </a:r>
                      <a:br>
                        <a:rPr lang="ar-SA" sz="1500">
                          <a:latin typeface="Times New Roman"/>
                          <a:ea typeface="Times New Roman"/>
                          <a:cs typeface="Lotus"/>
                        </a:rPr>
                      </a:br>
                      <a:r>
                        <a:rPr lang="ar-SA" sz="1000">
                          <a:latin typeface="Times New Roman"/>
                          <a:ea typeface="Times New Roman"/>
                          <a:cs typeface="Titr"/>
                        </a:rPr>
                        <a:t>حجم نرخ توليد دود (مترمكعب بر ثانيه)</a:t>
                      </a:r>
                      <a:endParaRPr lang="en-US" sz="1000">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000000"/>
                      </a:fgClr>
                      <a:bgClr>
                        <a:srgbClr val="D9D9D9"/>
                      </a:bgClr>
                    </a:pattFill>
                  </a:tcPr>
                </a:tc>
                <a:tc>
                  <a:txBody>
                    <a:bodyPr/>
                    <a:lstStyle/>
                    <a:p>
                      <a:pPr marL="0" marR="0" algn="ctr" rtl="1">
                        <a:spcBef>
                          <a:spcPts val="0"/>
                        </a:spcBef>
                        <a:spcAft>
                          <a:spcPts val="0"/>
                        </a:spcAft>
                      </a:pPr>
                      <a:r>
                        <a:rPr lang="ar-SA" sz="1000">
                          <a:latin typeface="Times New Roman"/>
                          <a:ea typeface="Times New Roman"/>
                          <a:cs typeface="Titr"/>
                        </a:rPr>
                        <a:t>ارتفاع لايه روشن (</a:t>
                      </a:r>
                      <a:r>
                        <a:rPr lang="en-US" sz="1400">
                          <a:latin typeface="Times New Roman"/>
                          <a:ea typeface="Times New Roman"/>
                          <a:cs typeface="Titr"/>
                        </a:rPr>
                        <a:t>M</a:t>
                      </a:r>
                      <a:r>
                        <a:rPr lang="ar-SA" sz="1000">
                          <a:latin typeface="Times New Roman"/>
                          <a:ea typeface="Times New Roman"/>
                          <a:cs typeface="Titr"/>
                        </a:rPr>
                        <a:t> )</a:t>
                      </a:r>
                      <a:endParaRPr lang="en-US" sz="1000">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000000"/>
                      </a:fgClr>
                      <a:bgClr>
                        <a:srgbClr val="D9D9D9"/>
                      </a:bgClr>
                    </a:pattFill>
                  </a:tcPr>
                </a:tc>
                <a:tc>
                  <a:txBody>
                    <a:bodyPr/>
                    <a:lstStyle/>
                    <a:p>
                      <a:pPr marL="0" marR="0" algn="ctr" rtl="1">
                        <a:spcBef>
                          <a:spcPts val="0"/>
                        </a:spcBef>
                        <a:spcAft>
                          <a:spcPts val="0"/>
                        </a:spcAft>
                      </a:pPr>
                      <a:r>
                        <a:rPr lang="ar-SA" sz="1000">
                          <a:latin typeface="Times New Roman"/>
                          <a:ea typeface="Times New Roman"/>
                          <a:cs typeface="Titr"/>
                        </a:rPr>
                        <a:t>شعاع حريق (</a:t>
                      </a:r>
                      <a:r>
                        <a:rPr lang="en-US" sz="1400">
                          <a:latin typeface="Times New Roman"/>
                          <a:ea typeface="Times New Roman"/>
                          <a:cs typeface="Titr"/>
                        </a:rPr>
                        <a:t>M</a:t>
                      </a:r>
                      <a:r>
                        <a:rPr lang="ar-SA" sz="1000">
                          <a:latin typeface="Times New Roman"/>
                          <a:ea typeface="Times New Roman"/>
                          <a:cs typeface="Titr"/>
                        </a:rPr>
                        <a:t> )</a:t>
                      </a:r>
                      <a:endParaRPr lang="en-US" sz="1000">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000000"/>
                      </a:fgClr>
                      <a:bgClr>
                        <a:srgbClr val="D9D9D9"/>
                      </a:bgClr>
                    </a:pattFill>
                  </a:tcPr>
                </a:tc>
              </a:tr>
              <a:tr h="1453019">
                <a:tc>
                  <a:txBody>
                    <a:bodyPr/>
                    <a:lstStyle/>
                    <a:p>
                      <a:pPr marL="0" marR="0" algn="ctr" rtl="1">
                        <a:spcBef>
                          <a:spcPts val="0"/>
                        </a:spcBef>
                        <a:spcAft>
                          <a:spcPts val="0"/>
                        </a:spcAft>
                      </a:pPr>
                      <a:r>
                        <a:rPr lang="ar-SA" sz="1200">
                          <a:latin typeface="Times New Roman"/>
                          <a:ea typeface="Times New Roman"/>
                          <a:cs typeface="Lotus"/>
                        </a:rPr>
                        <a:t>1/13</a:t>
                      </a:r>
                      <a:endParaRPr lang="en-US" sz="1000">
                        <a:latin typeface="Times New Roman"/>
                        <a:ea typeface="Times New Roman"/>
                        <a:cs typeface="Traditional Arabic"/>
                      </a:endParaRPr>
                    </a:p>
                    <a:p>
                      <a:pPr marL="0" marR="0" algn="ctr" rtl="1">
                        <a:spcBef>
                          <a:spcPts val="0"/>
                        </a:spcBef>
                        <a:spcAft>
                          <a:spcPts val="0"/>
                        </a:spcAft>
                      </a:pPr>
                      <a:r>
                        <a:rPr lang="ar-SA" sz="1200">
                          <a:latin typeface="Times New Roman"/>
                          <a:ea typeface="Times New Roman"/>
                          <a:cs typeface="Lotus"/>
                        </a:rPr>
                        <a:t>2/26</a:t>
                      </a:r>
                      <a:endParaRPr lang="en-US" sz="1000">
                        <a:latin typeface="Times New Roman"/>
                        <a:ea typeface="Times New Roman"/>
                        <a:cs typeface="Traditional Arabic"/>
                      </a:endParaRPr>
                    </a:p>
                    <a:p>
                      <a:pPr marL="0" marR="0" algn="ctr" rtl="1">
                        <a:spcBef>
                          <a:spcPts val="0"/>
                        </a:spcBef>
                        <a:spcAft>
                          <a:spcPts val="0"/>
                        </a:spcAft>
                      </a:pPr>
                      <a:r>
                        <a:rPr lang="ar-SA" sz="1200">
                          <a:latin typeface="Times New Roman"/>
                          <a:ea typeface="Times New Roman"/>
                          <a:cs typeface="Lotus"/>
                        </a:rPr>
                        <a:t>25</a:t>
                      </a:r>
                      <a:endParaRPr lang="en-US" sz="1000">
                        <a:latin typeface="Times New Roman"/>
                        <a:ea typeface="Times New Roman"/>
                        <a:cs typeface="Traditional Arabic"/>
                      </a:endParaRPr>
                    </a:p>
                    <a:p>
                      <a:pPr marL="0" marR="0" algn="ctr" rtl="1">
                        <a:spcBef>
                          <a:spcPts val="0"/>
                        </a:spcBef>
                        <a:spcAft>
                          <a:spcPts val="0"/>
                        </a:spcAft>
                      </a:pPr>
                      <a:r>
                        <a:rPr lang="ar-SA" sz="1200">
                          <a:latin typeface="Times New Roman"/>
                          <a:ea typeface="Times New Roman"/>
                          <a:cs typeface="Lotus"/>
                        </a:rPr>
                        <a:t>50</a:t>
                      </a:r>
                      <a:endParaRPr lang="en-US" sz="1000">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200">
                          <a:latin typeface="Times New Roman"/>
                          <a:ea typeface="Times New Roman"/>
                          <a:cs typeface="Lotus"/>
                        </a:rPr>
                        <a:t>3</a:t>
                      </a:r>
                      <a:endParaRPr lang="en-US" sz="1000">
                        <a:latin typeface="Times New Roman"/>
                        <a:ea typeface="Times New Roman"/>
                        <a:cs typeface="Traditional Arabic"/>
                      </a:endParaRPr>
                    </a:p>
                    <a:p>
                      <a:pPr marL="0" marR="0" algn="ctr" rtl="1">
                        <a:spcBef>
                          <a:spcPts val="0"/>
                        </a:spcBef>
                        <a:spcAft>
                          <a:spcPts val="0"/>
                        </a:spcAft>
                      </a:pPr>
                      <a:r>
                        <a:rPr lang="ar-SA" sz="1200">
                          <a:latin typeface="Times New Roman"/>
                          <a:ea typeface="Times New Roman"/>
                          <a:cs typeface="Lotus"/>
                        </a:rPr>
                        <a:t>3</a:t>
                      </a:r>
                      <a:endParaRPr lang="en-US" sz="1000">
                        <a:latin typeface="Times New Roman"/>
                        <a:ea typeface="Times New Roman"/>
                        <a:cs typeface="Traditional Arabic"/>
                      </a:endParaRPr>
                    </a:p>
                    <a:p>
                      <a:pPr marL="0" marR="0" algn="ctr" rtl="1">
                        <a:spcBef>
                          <a:spcPts val="0"/>
                        </a:spcBef>
                        <a:spcAft>
                          <a:spcPts val="0"/>
                        </a:spcAft>
                      </a:pPr>
                      <a:r>
                        <a:rPr lang="ar-SA" sz="1200">
                          <a:latin typeface="Times New Roman"/>
                          <a:ea typeface="Times New Roman"/>
                          <a:cs typeface="Lotus"/>
                        </a:rPr>
                        <a:t>3</a:t>
                      </a:r>
                      <a:endParaRPr lang="en-US" sz="1000">
                        <a:latin typeface="Times New Roman"/>
                        <a:ea typeface="Times New Roman"/>
                        <a:cs typeface="Traditional Arabic"/>
                      </a:endParaRPr>
                    </a:p>
                    <a:p>
                      <a:pPr marL="0" marR="0" algn="ctr" rtl="1">
                        <a:spcBef>
                          <a:spcPts val="0"/>
                        </a:spcBef>
                        <a:spcAft>
                          <a:spcPts val="0"/>
                        </a:spcAft>
                      </a:pPr>
                      <a:r>
                        <a:rPr lang="ar-SA" sz="1200">
                          <a:latin typeface="Times New Roman"/>
                          <a:ea typeface="Times New Roman"/>
                          <a:cs typeface="Lotus"/>
                        </a:rPr>
                        <a:t>3</a:t>
                      </a:r>
                      <a:endParaRPr lang="en-US" sz="1000">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200" dirty="0">
                          <a:latin typeface="Times New Roman"/>
                          <a:ea typeface="Times New Roman"/>
                          <a:cs typeface="Lotus"/>
                        </a:rPr>
                        <a:t>12</a:t>
                      </a:r>
                      <a:endParaRPr lang="en-US" sz="1000" dirty="0">
                        <a:latin typeface="Times New Roman"/>
                        <a:ea typeface="Times New Roman"/>
                        <a:cs typeface="Traditional Arabic"/>
                      </a:endParaRPr>
                    </a:p>
                    <a:p>
                      <a:pPr marL="0" marR="0" algn="ctr" rtl="1">
                        <a:spcBef>
                          <a:spcPts val="0"/>
                        </a:spcBef>
                        <a:spcAft>
                          <a:spcPts val="0"/>
                        </a:spcAft>
                      </a:pPr>
                      <a:r>
                        <a:rPr lang="ar-SA" sz="1200" dirty="0">
                          <a:latin typeface="Times New Roman"/>
                          <a:ea typeface="Times New Roman"/>
                          <a:cs typeface="Lotus"/>
                        </a:rPr>
                        <a:t>12</a:t>
                      </a:r>
                      <a:endParaRPr lang="en-US" sz="1000" dirty="0">
                        <a:latin typeface="Times New Roman"/>
                        <a:ea typeface="Times New Roman"/>
                        <a:cs typeface="Traditional Arabic"/>
                      </a:endParaRPr>
                    </a:p>
                    <a:p>
                      <a:pPr marL="0" marR="0" algn="ctr" rtl="1">
                        <a:spcBef>
                          <a:spcPts val="0"/>
                        </a:spcBef>
                        <a:spcAft>
                          <a:spcPts val="0"/>
                        </a:spcAft>
                      </a:pPr>
                      <a:r>
                        <a:rPr lang="ar-SA" sz="1200" dirty="0">
                          <a:latin typeface="Times New Roman"/>
                          <a:ea typeface="Times New Roman"/>
                          <a:cs typeface="Lotus"/>
                        </a:rPr>
                        <a:t>20</a:t>
                      </a:r>
                      <a:endParaRPr lang="en-US" sz="1000" dirty="0">
                        <a:latin typeface="Times New Roman"/>
                        <a:ea typeface="Times New Roman"/>
                        <a:cs typeface="Traditional Arabic"/>
                      </a:endParaRPr>
                    </a:p>
                    <a:p>
                      <a:pPr marL="0" marR="0" algn="ctr" rtl="1">
                        <a:spcBef>
                          <a:spcPts val="0"/>
                        </a:spcBef>
                        <a:spcAft>
                          <a:spcPts val="0"/>
                        </a:spcAft>
                      </a:pPr>
                      <a:r>
                        <a:rPr lang="ar-SA" sz="1200" dirty="0">
                          <a:latin typeface="Times New Roman"/>
                          <a:ea typeface="Times New Roman"/>
                          <a:cs typeface="Lotus"/>
                        </a:rPr>
                        <a:t>20</a:t>
                      </a:r>
                      <a:endParaRPr lang="en-US" sz="1000" dirty="0">
                        <a:latin typeface="Times New Roman"/>
                        <a:ea typeface="Times New Roma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7"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g"/>
          <p:cNvPicPr>
            <a:picLocks noGrp="1" noChangeAspect="1"/>
          </p:cNvPicPr>
          <p:nvPr>
            <p:ph idx="1"/>
          </p:nvPr>
        </p:nvPicPr>
        <p:blipFill>
          <a:blip r:embed="rId2"/>
          <a:stretch>
            <a:fillRect/>
          </a:stretch>
        </p:blipFill>
        <p:spPr>
          <a:xfrm>
            <a:off x="2339021" y="2057400"/>
            <a:ext cx="4601966" cy="3276600"/>
          </a:xfrm>
        </p:spPr>
      </p:pic>
      <p:sp>
        <p:nvSpPr>
          <p:cNvPr id="2" name="Title 1"/>
          <p:cNvSpPr>
            <a:spLocks noGrp="1"/>
          </p:cNvSpPr>
          <p:nvPr>
            <p:ph type="title"/>
          </p:nvPr>
        </p:nvSpPr>
        <p:spPr/>
        <p:txBody>
          <a:bodyPr>
            <a:normAutofit fontScale="90000"/>
          </a:bodyPr>
          <a:lstStyle/>
          <a:p>
            <a:pPr lvl="6" algn="l" rtl="0">
              <a:spcBef>
                <a:spcPct val="0"/>
              </a:spcBef>
            </a:pPr>
            <a:r>
              <a:rPr lang="ar-SA" sz="4400" dirty="0" smtClean="0">
                <a:solidFill>
                  <a:srgbClr val="FF0000"/>
                </a:solidFill>
              </a:rPr>
              <a:t>به چه دليل اقدام به تهويه مي كنيم ؟</a:t>
            </a:r>
            <a:r>
              <a:rPr lang="en-US" sz="4400" b="1" dirty="0" smtClean="0">
                <a:solidFill>
                  <a:srgbClr val="FF0000"/>
                </a:solidFill>
              </a:rPr>
              <a:t/>
            </a:r>
            <a:br>
              <a:rPr lang="en-US" sz="4400" b="1" dirty="0" smtClean="0">
                <a:solidFill>
                  <a:srgbClr val="FF0000"/>
                </a:solidFill>
              </a:rPr>
            </a:br>
            <a:endParaRPr lang="en-US" sz="4400" dirty="0">
              <a:solidFill>
                <a:srgbClr val="FF0000"/>
              </a:solidFill>
            </a:endParaRPr>
          </a:p>
        </p:txBody>
      </p:sp>
      <p:pic>
        <p:nvPicPr>
          <p:cNvPr id="5" name="Picture 8" descr="CAMFCPQV"/>
          <p:cNvPicPr>
            <a:picLocks noChangeAspect="1" noChangeArrowheads="1"/>
          </p:cNvPicPr>
          <p:nvPr/>
        </p:nvPicPr>
        <p:blipFill>
          <a:blip r:embed="rId3"/>
          <a:srcRect/>
          <a:stretch>
            <a:fillRect/>
          </a:stretch>
        </p:blipFill>
        <p:spPr>
          <a:xfrm>
            <a:off x="381000" y="5715000"/>
            <a:ext cx="1228725" cy="895350"/>
          </a:xfrm>
          <a:prstGeom prst="rect">
            <a:avLst/>
          </a:prstGeo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t>دود مي تواند خورنده، روغني و يا آسيب رساننده باشد و اگر كنترل نشود به ساختمان و يا محتويات آن كه حريق به آنها سرايت نكرده باشد، آســيب مي رساند؛ به علاوه اگر</a:t>
            </a:r>
            <a:br>
              <a:rPr lang="ar-SA" dirty="0" smtClean="0"/>
            </a:br>
            <a:r>
              <a:rPr lang="ar-SA" dirty="0" smtClean="0"/>
              <a:t>آتش سوزي به طور وسيع و به مدت زيادي ادامه داشته باشد به علت كمبود اكسيژن ناقص سوزي انجام گرفته و در نتيجه مقادير زيادي سوختهاي ناقص توليد مي شود.</a:t>
            </a:r>
            <a:endParaRPr lang="en-US" dirty="0" smtClean="0"/>
          </a:p>
          <a:p>
            <a:pPr algn="r" rtl="1"/>
            <a:r>
              <a:rPr lang="ar-SA" dirty="0" smtClean="0"/>
              <a:t>اين گازهاي سوخته مي تواند در زير سقف جمع شده و در نتيجه مشتعل شوند. گاهي اوقات اين كار به بدترين وجه آن انجام مي شود كه به پديده </a:t>
            </a:r>
            <a:r>
              <a:rPr lang="en-US" b="1" dirty="0" smtClean="0"/>
              <a:t>Flashover</a:t>
            </a:r>
            <a:r>
              <a:rPr lang="ar-SA" dirty="0" smtClean="0"/>
              <a:t> معروف است. </a:t>
            </a:r>
            <a:endParaRPr lang="en-US" dirty="0" smtClean="0"/>
          </a:p>
          <a:p>
            <a:endParaRPr lang="en-US" dirty="0"/>
          </a:p>
        </p:txBody>
      </p:sp>
      <p:sp>
        <p:nvSpPr>
          <p:cNvPr id="2" name="Title 1"/>
          <p:cNvSpPr>
            <a:spLocks noGrp="1"/>
          </p:cNvSpPr>
          <p:nvPr>
            <p:ph type="title"/>
          </p:nvPr>
        </p:nvSpPr>
        <p:spPr/>
        <p:txBody>
          <a:bodyPr/>
          <a:lstStyle/>
          <a:p>
            <a:r>
              <a:rPr lang="ar-SA" dirty="0" smtClean="0"/>
              <a:t>جلوگيري و كاهش خسارت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SA" dirty="0" smtClean="0"/>
              <a:t>توليدات خيلي داغ ناشي از حريق از طريق دريچه هاي و شفت هاي عمودي به سمت بالا حركت مي كنند و اگر راه خروجي وجود نداشته باشد پس از برخورد با سقف بصورت قارچي در آمده، ممكن است حريق را به قسمتهاي ديگر ساختمان گسترش دهد و درحقيقت اين عامل يكي از علتهاي اصلي گسترش آتش سوزي در ساختمان ها است . طول شعله در سقفي كه فاقد تهويه مي باشد هفت برابر بيشتر از مقداري است كه در سقفهاي داراي تهويه در بالاي سطح حريق وجود دارند</a:t>
            </a:r>
            <a:endParaRPr lang="en-US" dirty="0"/>
          </a:p>
        </p:txBody>
      </p:sp>
      <p:sp>
        <p:nvSpPr>
          <p:cNvPr id="2" name="Title 1"/>
          <p:cNvSpPr>
            <a:spLocks noGrp="1"/>
          </p:cNvSpPr>
          <p:nvPr>
            <p:ph type="title"/>
          </p:nvPr>
        </p:nvSpPr>
        <p:spPr/>
        <p:txBody>
          <a:bodyPr/>
          <a:lstStyle/>
          <a:p>
            <a:r>
              <a:rPr lang="ar-SA" dirty="0" smtClean="0"/>
              <a:t>جلوگيري از گسترش حريق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SA" dirty="0" smtClean="0"/>
              <a:t>در محل هايي كه دود غليظ وجود داشته باشد مشكلات عديده اي براي آتش نشانان     به وجود خواهد آمد كه عبارتند از :</a:t>
            </a:r>
            <a:endParaRPr lang="en-US" dirty="0" smtClean="0"/>
          </a:p>
          <a:p>
            <a:pPr algn="r" rtl="1"/>
            <a:r>
              <a:rPr lang="ar-SA" b="1" dirty="0" smtClean="0"/>
              <a:t>الف ـ</a:t>
            </a:r>
            <a:r>
              <a:rPr lang="ar-SA" dirty="0" smtClean="0"/>
              <a:t> پيدا كردن سريع كانون حريق </a:t>
            </a:r>
            <a:endParaRPr lang="en-US" dirty="0" smtClean="0"/>
          </a:p>
          <a:p>
            <a:pPr algn="r" rtl="1"/>
            <a:r>
              <a:rPr lang="ar-SA" b="1" dirty="0" smtClean="0"/>
              <a:t>ب ـ</a:t>
            </a:r>
            <a:r>
              <a:rPr lang="ar-SA" dirty="0" smtClean="0"/>
              <a:t> ارزيابي اين كه بهترين شيوه حمله به حريق چيست ؟</a:t>
            </a:r>
            <a:endParaRPr lang="en-US" dirty="0" smtClean="0"/>
          </a:p>
          <a:p>
            <a:pPr algn="r" rtl="1"/>
            <a:r>
              <a:rPr lang="ar-SA" b="1" dirty="0" smtClean="0"/>
              <a:t>ج ـ</a:t>
            </a:r>
            <a:r>
              <a:rPr lang="ar-SA" dirty="0" smtClean="0"/>
              <a:t> يافتن محل مصدومين يا مكانهاي خطرناك ( مكان هاي مجاور حريق و يا مكان هاي خطرناك ديگري كه  براثر حريق ايجاد مي شوند).</a:t>
            </a:r>
            <a:endParaRPr lang="en-US" dirty="0" smtClean="0"/>
          </a:p>
          <a:p>
            <a:pPr algn="r" rtl="1"/>
            <a:r>
              <a:rPr lang="ar-SA" dirty="0" smtClean="0"/>
              <a:t>هرگاه محل حريق تهويه شود آتش نشانان با مشكل و خطر كمتري روبرو خواهند بود و قادرند حريق را بطور مؤثر اطفاء نمايند وهمچنين در ساختمان هاي بلند پاكسازي پله هاي فرار از دود نيز در اهداف ديگر تهويه مي باشد تا مردم بسلامت از ساختمان خارج شوند. </a:t>
            </a:r>
            <a:endParaRPr lang="en-US" dirty="0" smtClean="0"/>
          </a:p>
          <a:p>
            <a:pPr algn="r" rtl="1"/>
            <a:endParaRPr lang="en-US" dirty="0"/>
          </a:p>
        </p:txBody>
      </p:sp>
      <p:sp>
        <p:nvSpPr>
          <p:cNvPr id="2" name="Title 1"/>
          <p:cNvSpPr>
            <a:spLocks noGrp="1"/>
          </p:cNvSpPr>
          <p:nvPr>
            <p:ph type="title"/>
          </p:nvPr>
        </p:nvSpPr>
        <p:spPr/>
        <p:txBody>
          <a:bodyPr/>
          <a:lstStyle/>
          <a:p>
            <a:r>
              <a:rPr lang="ar-SA" dirty="0" smtClean="0"/>
              <a:t>كمك به آتش نشانان در اطفاء حريق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CDUFOH.jpg"/>
          <p:cNvPicPr>
            <a:picLocks noGrp="1" noChangeAspect="1"/>
          </p:cNvPicPr>
          <p:nvPr>
            <p:ph idx="1"/>
          </p:nvPr>
        </p:nvPicPr>
        <p:blipFill>
          <a:blip r:embed="rId2"/>
          <a:stretch>
            <a:fillRect/>
          </a:stretch>
        </p:blipFill>
        <p:spPr>
          <a:xfrm>
            <a:off x="2590800" y="2250599"/>
            <a:ext cx="3657599" cy="2757267"/>
          </a:xfrm>
        </p:spPr>
      </p:pic>
      <p:sp>
        <p:nvSpPr>
          <p:cNvPr id="2" name="Title 1"/>
          <p:cNvSpPr>
            <a:spLocks noGrp="1"/>
          </p:cNvSpPr>
          <p:nvPr>
            <p:ph type="title"/>
          </p:nvPr>
        </p:nvSpPr>
        <p:spPr/>
        <p:txBody>
          <a:bodyPr/>
          <a:lstStyle/>
          <a:p>
            <a:r>
              <a:rPr lang="fa-IR" dirty="0" smtClean="0"/>
              <a:t>مفاهیم</a:t>
            </a:r>
            <a:endParaRPr lang="en-US" dirty="0"/>
          </a:p>
        </p:txBody>
      </p:sp>
      <p:pic>
        <p:nvPicPr>
          <p:cNvPr id="5" name="Picture 8" descr="CAMFCPQV"/>
          <p:cNvPicPr>
            <a:picLocks noChangeAspect="1" noChangeArrowheads="1"/>
          </p:cNvPicPr>
          <p:nvPr/>
        </p:nvPicPr>
        <p:blipFill>
          <a:blip r:embed="rId3"/>
          <a:srcRect/>
          <a:stretch>
            <a:fillRect/>
          </a:stretch>
        </p:blipFill>
        <p:spPr>
          <a:xfrm>
            <a:off x="381000" y="5715000"/>
            <a:ext cx="1228725" cy="895350"/>
          </a:xfrm>
          <a:prstGeom prst="rect">
            <a:avLst/>
          </a:prstGeom>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1"/>
            <a:r>
              <a:rPr lang="ar-SA" dirty="0" smtClean="0"/>
              <a:t>عمل</a:t>
            </a:r>
            <a:r>
              <a:rPr lang="fa-IR" dirty="0" smtClean="0"/>
              <a:t> </a:t>
            </a:r>
            <a:r>
              <a:rPr lang="ar-SA" dirty="0" smtClean="0"/>
              <a:t>تهويه را  بايد هر چه سريعتر انجام داد تا موثر واقع شود، ولي به هرحال اين مساله بستگي به تصميم فرمانده مسئول دارد و اگر با عجله غير صحيح تصميم به انجام تهويه محل بگيرد مي تواند منجر به گسترش سريع حريق به همراه پديده </a:t>
            </a:r>
            <a:r>
              <a:rPr lang="en-US" dirty="0" smtClean="0"/>
              <a:t>Flashover</a:t>
            </a:r>
            <a:r>
              <a:rPr lang="ar-SA" dirty="0" smtClean="0"/>
              <a:t> و همچنين خطرات جاني براي ساكنين و خسارات مادي سنگين به ساختمان گردد، قبل از شروع به عمل تهويه، افراد بايد با تجهيزات مربوطه در مكانهاي خاص مستقر شوندتا مانع از گسترش حريق</a:t>
            </a:r>
            <a:r>
              <a:rPr lang="fa-IR" dirty="0" smtClean="0"/>
              <a:t> گردند</a:t>
            </a:r>
            <a:r>
              <a:rPr lang="ar-SA" dirty="0" smtClean="0"/>
              <a:t> </a:t>
            </a:r>
            <a:endParaRPr lang="en-US" dirty="0" smtClean="0"/>
          </a:p>
          <a:p>
            <a:pPr algn="r"/>
            <a:endParaRPr lang="en-US" dirty="0"/>
          </a:p>
        </p:txBody>
      </p:sp>
      <p:sp>
        <p:nvSpPr>
          <p:cNvPr id="2" name="Title 1"/>
          <p:cNvSpPr>
            <a:spLocks noGrp="1"/>
          </p:cNvSpPr>
          <p:nvPr>
            <p:ph type="title"/>
          </p:nvPr>
        </p:nvSpPr>
        <p:spPr/>
        <p:txBody>
          <a:bodyPr>
            <a:normAutofit fontScale="90000"/>
          </a:bodyPr>
          <a:lstStyle/>
          <a:p>
            <a:pPr rtl="1"/>
            <a:r>
              <a:rPr lang="ar-SA" dirty="0" smtClean="0"/>
              <a:t>چه زماني بايد اقدام به تهويه نمود؟</a:t>
            </a:r>
            <a:r>
              <a:rPr lang="en-US" b="1" dirty="0" smtClean="0"/>
              <a:t/>
            </a:r>
            <a:br>
              <a:rPr lang="en-US" b="1" dirty="0" smtClean="0"/>
            </a:b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بطور اصولي تهويه يعني راندن حرارت و دود از طريق دريچه هاي موجود در ساختمان و جايگزين كردن هواي تازه به جاي آن مي باشد</a:t>
            </a:r>
            <a:endParaRPr lang="en-US" dirty="0"/>
          </a:p>
        </p:txBody>
      </p:sp>
      <p:sp>
        <p:nvSpPr>
          <p:cNvPr id="2" name="Title 1"/>
          <p:cNvSpPr>
            <a:spLocks noGrp="1"/>
          </p:cNvSpPr>
          <p:nvPr>
            <p:ph type="title"/>
          </p:nvPr>
        </p:nvSpPr>
        <p:spPr/>
        <p:txBody>
          <a:bodyPr/>
          <a:lstStyle/>
          <a:p>
            <a:r>
              <a:rPr lang="ar-SA" dirty="0" smtClean="0"/>
              <a:t>روشهاي تهويه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b="1" dirty="0" smtClean="0"/>
              <a:t>الف ـ تهويه از بالاي ساختمان (عمودي)</a:t>
            </a:r>
            <a:endParaRPr lang="en-US" dirty="0" smtClean="0"/>
          </a:p>
          <a:p>
            <a:pPr algn="r" rtl="1"/>
            <a:r>
              <a:rPr lang="ar-SA" dirty="0" smtClean="0"/>
              <a:t>در ساختمان هاي چند طبقه عمل تهويه بايد از بلندترين نقطه شروع شود مانند شفت پلكان ها و شفت آسانسورها و اين طريق تهويه انجام دادن زماني مؤثر خواهد بود كه </a:t>
            </a:r>
            <a:br>
              <a:rPr lang="ar-SA" dirty="0" smtClean="0"/>
            </a:br>
            <a:r>
              <a:rPr lang="ar-SA" dirty="0" smtClean="0"/>
              <a:t>ورودي هاي كافي جهت هواي تازه وجود داشته باشد و گرنه تهويه از بالا مؤثر نخواهد بود و ظرفيت تخليه دود كاهش خواهد يافت. اين ورودي ها بايد تا آنجا كه امكان دارد نزديك سطح زمين انتخاب شوند، زيرا كه ديگر خطر ورود گازهاي داغ و دود ناشي از طبقات پايين تر وجود ندارد</a:t>
            </a:r>
            <a:endParaRPr lang="en-US" dirty="0"/>
          </a:p>
        </p:txBody>
      </p:sp>
      <p:sp>
        <p:nvSpPr>
          <p:cNvPr id="2" name="Title 1"/>
          <p:cNvSpPr>
            <a:spLocks noGrp="1"/>
          </p:cNvSpPr>
          <p:nvPr>
            <p:ph type="title"/>
          </p:nvPr>
        </p:nvSpPr>
        <p:spPr/>
        <p:txBody>
          <a:bodyPr/>
          <a:lstStyle/>
          <a:p>
            <a:r>
              <a:rPr lang="ar-SA" dirty="0" smtClean="0"/>
              <a:t>- تهويه طبيعي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هرگاه به هرعلتي انجام عمل تهويه درساختمانها غير عملي</a:t>
            </a:r>
            <a:endParaRPr lang="en-US" dirty="0" smtClean="0"/>
          </a:p>
          <a:p>
            <a:pPr algn="r" rtl="1">
              <a:buNone/>
            </a:pPr>
            <a:r>
              <a:rPr lang="ar-SA" dirty="0" smtClean="0"/>
              <a:t> بود بايد تهويه افقي مورد توجه قرار گيرد هرگاه اين شكل از تهويه انجام پذير</a:t>
            </a:r>
            <a:r>
              <a:rPr lang="fa-IR" dirty="0" smtClean="0"/>
              <a:t>د</a:t>
            </a:r>
            <a:endParaRPr lang="en-US" dirty="0" smtClean="0"/>
          </a:p>
          <a:p>
            <a:pPr algn="r" rtl="1">
              <a:buNone/>
            </a:pPr>
            <a:r>
              <a:rPr lang="ar-SA" dirty="0" smtClean="0"/>
              <a:t> وضعيت جوي و جهت باد از اهميت زيادي برخوردار مي باشد</a:t>
            </a:r>
            <a:endParaRPr lang="en-US" dirty="0"/>
          </a:p>
        </p:txBody>
      </p:sp>
      <p:sp>
        <p:nvSpPr>
          <p:cNvPr id="2" name="Title 1"/>
          <p:cNvSpPr>
            <a:spLocks noGrp="1"/>
          </p:cNvSpPr>
          <p:nvPr>
            <p:ph type="title"/>
          </p:nvPr>
        </p:nvSpPr>
        <p:spPr/>
        <p:txBody>
          <a:bodyPr/>
          <a:lstStyle/>
          <a:p>
            <a:r>
              <a:rPr lang="ar-SA" dirty="0" smtClean="0"/>
              <a:t>تهويه از كنار ( افقي )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rtl="1"/>
            <a:r>
              <a:rPr lang="ar-SA" dirty="0" smtClean="0"/>
              <a:t>خطر گسترش آتش سوزي بيشتر است.</a:t>
            </a:r>
            <a:endParaRPr lang="en-US" dirty="0" smtClean="0"/>
          </a:p>
          <a:p>
            <a:pPr algn="r" rtl="1"/>
            <a:r>
              <a:rPr lang="ar-SA" dirty="0" smtClean="0"/>
              <a:t>تغيير جهت وزش باد مي تواند از خارج شدن دود از ساختمان جلوگيري به عمل آورد و آن را به سوي آتش نشانان و ساكنين ساختمان برگرداند. اگر هوا باراني و رطوبت آن زياد باشد دود كمتري از ساختمان خارج خواهد شد بنابراين، نياز مي باشد كه دريچه هاي بيشتري از باز نمود تا تهويه بطور مؤثري انجام پذيرد.</a:t>
            </a:r>
            <a:endParaRPr lang="en-US" dirty="0"/>
          </a:p>
        </p:txBody>
      </p:sp>
      <p:sp>
        <p:nvSpPr>
          <p:cNvPr id="2" name="Title 1"/>
          <p:cNvSpPr>
            <a:spLocks noGrp="1"/>
          </p:cNvSpPr>
          <p:nvPr>
            <p:ph type="title"/>
          </p:nvPr>
        </p:nvSpPr>
        <p:spPr/>
        <p:txBody>
          <a:bodyPr>
            <a:normAutofit fontScale="90000"/>
          </a:bodyPr>
          <a:lstStyle/>
          <a:p>
            <a:pPr algn="r" rtl="1"/>
            <a:r>
              <a:rPr lang="en-US" sz="4000" dirty="0" smtClean="0"/>
              <a:t/>
            </a:r>
            <a:br>
              <a:rPr lang="en-US" sz="4000" dirty="0" smtClean="0"/>
            </a:br>
            <a:r>
              <a:rPr lang="ar-SA" sz="4000" dirty="0" smtClean="0"/>
              <a:t>نكات مهمي را كه بايد در انجام افقي عمل تهويه مورد توجه قرار داد عبارتند از :</a:t>
            </a:r>
            <a:r>
              <a:rPr lang="en-US" dirty="0" smtClean="0"/>
              <a:t/>
            </a:r>
            <a:br>
              <a:rPr lang="en-US" dirty="0" smtClean="0"/>
            </a:b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t>الف </a:t>
            </a:r>
            <a:r>
              <a:rPr lang="ar-SA" dirty="0" smtClean="0"/>
              <a:t>- جهت و سرعت باد</a:t>
            </a:r>
            <a:endParaRPr lang="en-US" dirty="0" smtClean="0"/>
          </a:p>
          <a:p>
            <a:pPr algn="r" rtl="1"/>
            <a:endParaRPr lang="en-US" dirty="0" smtClean="0"/>
          </a:p>
          <a:p>
            <a:pPr algn="r" rtl="1"/>
            <a:r>
              <a:rPr lang="ar-SA" b="1" dirty="0" smtClean="0"/>
              <a:t>ب -</a:t>
            </a:r>
            <a:r>
              <a:rPr lang="ar-SA" dirty="0" smtClean="0"/>
              <a:t> كدام ضلع را ساختمان درجهت وزش باد قرار دارد</a:t>
            </a:r>
            <a:endParaRPr lang="en-US" dirty="0" smtClean="0"/>
          </a:p>
          <a:p>
            <a:pPr algn="r" rtl="1"/>
            <a:endParaRPr lang="en-US" dirty="0" smtClean="0"/>
          </a:p>
          <a:p>
            <a:pPr algn="r" rtl="1"/>
            <a:r>
              <a:rPr lang="ar-SA" b="1" dirty="0" smtClean="0"/>
              <a:t>ج - </a:t>
            </a:r>
            <a:r>
              <a:rPr lang="ar-SA" dirty="0" smtClean="0"/>
              <a:t>رطوبت و درجه حرارت هوا </a:t>
            </a:r>
            <a:endParaRPr lang="en-US" dirty="0" smtClean="0"/>
          </a:p>
          <a:p>
            <a:pPr rtl="1"/>
            <a:r>
              <a:rPr lang="ar-SA" dirty="0" smtClean="0"/>
              <a:t> </a:t>
            </a:r>
            <a:endParaRPr lang="en-US" dirty="0" smtClean="0"/>
          </a:p>
          <a:p>
            <a:pPr algn="r" rtl="1"/>
            <a:endParaRPr lang="en-US" dirty="0"/>
          </a:p>
        </p:txBody>
      </p:sp>
      <p:sp>
        <p:nvSpPr>
          <p:cNvPr id="2" name="Title 1"/>
          <p:cNvSpPr>
            <a:spLocks noGrp="1"/>
          </p:cNvSpPr>
          <p:nvPr>
            <p:ph type="title"/>
          </p:nvPr>
        </p:nvSpPr>
        <p:spPr/>
        <p:txBody>
          <a:bodyPr>
            <a:normAutofit fontScale="90000"/>
          </a:bodyPr>
          <a:lstStyle/>
          <a:p>
            <a:r>
              <a:rPr lang="ar-SA" dirty="0" smtClean="0"/>
              <a:t>بنابراين آتش نشانان بدون در نظر گرفتن نكات زير نبايد تهويه افقي را انجام دهند</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t>تجهيزات ساختمان :</a:t>
            </a:r>
            <a:endParaRPr lang="en-US" dirty="0" smtClean="0"/>
          </a:p>
          <a:p>
            <a:pPr algn="r" rtl="1"/>
            <a:r>
              <a:rPr lang="ar-SA" dirty="0" smtClean="0"/>
              <a:t>هرگاه ساختماني مجهز به سيستم تهويه مكانيكي باشد درهنگام بروز حريق كمك شاياني به آتش نشانان به جهت اطفاء مؤثر و به موقع حريق خواهد نمود، اين سيستم ها يا بصورت دستي و يا به صورت اتوماتيك عمل مي نمايند كه سيستم اتوماتيك را نيز درصورت نياز مي توان دستي نمود.</a:t>
            </a:r>
            <a:endParaRPr lang="en-US" dirty="0" smtClean="0"/>
          </a:p>
          <a:p>
            <a:pPr algn="r" rtl="1"/>
            <a:r>
              <a:rPr lang="ar-SA" dirty="0" smtClean="0"/>
              <a:t>در هنگام استفاده از سيستمهاي تهويه مكانيكي بايد كاملاً مواظب كليه جوانب بود و اگر امكان داشته باشد، بايد از مهندس مسئول ساختمان جهت كاهش خطر گسترش آتش سوزي در هنگام استفاده از تهويه مكانيكي سود جست</a:t>
            </a:r>
            <a:endParaRPr lang="en-US" dirty="0"/>
          </a:p>
        </p:txBody>
      </p:sp>
      <p:sp>
        <p:nvSpPr>
          <p:cNvPr id="2" name="Title 1"/>
          <p:cNvSpPr>
            <a:spLocks noGrp="1"/>
          </p:cNvSpPr>
          <p:nvPr>
            <p:ph type="title"/>
          </p:nvPr>
        </p:nvSpPr>
        <p:spPr/>
        <p:txBody>
          <a:bodyPr/>
          <a:lstStyle/>
          <a:p>
            <a:r>
              <a:rPr lang="ar-SA" dirty="0" smtClean="0"/>
              <a:t>سيستم هاي تهويه هاي مكانيكي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بعضي از حريق ها مانند : زيرزمينها، به علت عدم وجود تهويه طبيعي مشكلات خاصي را دارا مي باشند.</a:t>
            </a:r>
            <a:endParaRPr lang="fa-IR" dirty="0" smtClean="0"/>
          </a:p>
          <a:p>
            <a:pPr algn="r" rtl="1"/>
            <a:r>
              <a:rPr lang="ar-SA" dirty="0" smtClean="0"/>
              <a:t> البته در ديگر آتش سوزي ها ممكن است تهويه طبيعي نيز به علت شرايط جوي كاملاً مؤثر نباشد.</a:t>
            </a:r>
            <a:endParaRPr lang="fa-IR" dirty="0" smtClean="0"/>
          </a:p>
          <a:p>
            <a:pPr algn="r" rtl="1"/>
            <a:r>
              <a:rPr lang="ar-SA" dirty="0" smtClean="0"/>
              <a:t> در چنين مواقعي ممكن است از وسايل و تجهيزات سازمان آتش نشاني براي انجام تهويه استفاده نمود</a:t>
            </a:r>
            <a:endParaRPr lang="en-US" dirty="0"/>
          </a:p>
        </p:txBody>
      </p:sp>
      <p:sp>
        <p:nvSpPr>
          <p:cNvPr id="2" name="Title 1"/>
          <p:cNvSpPr>
            <a:spLocks noGrp="1"/>
          </p:cNvSpPr>
          <p:nvPr>
            <p:ph type="title"/>
          </p:nvPr>
        </p:nvSpPr>
        <p:spPr/>
        <p:txBody>
          <a:bodyPr>
            <a:normAutofit fontScale="90000"/>
          </a:bodyPr>
          <a:lstStyle/>
          <a:p>
            <a:pPr algn="ctr" rtl="1"/>
            <a:r>
              <a:rPr lang="fa-IR" sz="4000" dirty="0" smtClean="0"/>
              <a:t/>
            </a:r>
            <a:br>
              <a:rPr lang="fa-IR" sz="4000" dirty="0" smtClean="0"/>
            </a:br>
            <a:r>
              <a:rPr lang="ar-SA" sz="4000" dirty="0" smtClean="0"/>
              <a:t>انجام تهويه با استفاده از وسائل و تجهيزات سازمان آتش نشاني </a:t>
            </a:r>
            <a:r>
              <a:rPr lang="en-US" b="1" dirty="0" smtClean="0"/>
              <a:t/>
            </a:r>
            <a:br>
              <a:rPr lang="en-US" b="1" dirty="0" smtClean="0"/>
            </a:b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34050"/>
            <a:ext cx="1228725" cy="895350"/>
          </a:xfrm>
          <a:prstGeom prst="rect">
            <a:avLst/>
          </a:prstGeom>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t>الف ـ</a:t>
            </a:r>
            <a:r>
              <a:rPr lang="ar-SA" dirty="0" smtClean="0"/>
              <a:t> استفاده از يك سرلوله جت و يا فك كه از محل دريچه ساختمان به سوي بيرون به كار گرفته مي شود كه در ننتيجه دود توسط جريان آب به خارج از ساختمان رانده مي شود . </a:t>
            </a:r>
            <a:endParaRPr lang="fa-IR" dirty="0" smtClean="0"/>
          </a:p>
          <a:p>
            <a:pPr algn="r" rtl="1"/>
            <a:r>
              <a:rPr lang="ar-SA" dirty="0" smtClean="0"/>
              <a:t>البته اين روش ممكن است روش خوبي نباشد  اما مي تواند تا رسيدن وسائل و تجهيزات پيشرفته تراز آن استفاده نمود.</a:t>
            </a:r>
            <a:endParaRPr lang="en-US" dirty="0" smtClean="0"/>
          </a:p>
          <a:p>
            <a:pPr algn="r" rtl="1"/>
            <a:endParaRPr lang="en-US" dirty="0"/>
          </a:p>
        </p:txBody>
      </p:sp>
      <p:sp>
        <p:nvSpPr>
          <p:cNvPr id="2" name="Title 1"/>
          <p:cNvSpPr>
            <a:spLocks noGrp="1"/>
          </p:cNvSpPr>
          <p:nvPr>
            <p:ph type="title"/>
          </p:nvPr>
        </p:nvSpPr>
        <p:spPr/>
        <p:txBody>
          <a:bodyPr>
            <a:normAutofit fontScale="90000"/>
          </a:bodyPr>
          <a:lstStyle/>
          <a:p>
            <a:r>
              <a:rPr lang="ar-SA" dirty="0" smtClean="0"/>
              <a:t>وسايل و تجهيزات سازمان آتش نشاني براي انجام تهويه</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t>ب ـ</a:t>
            </a:r>
            <a:r>
              <a:rPr lang="ar-SA" dirty="0" smtClean="0"/>
              <a:t> تعدادي از سازمانهاي آتش نشاني مجهز به وسايل تهويه دود مي باشند و از آنها در برخي از آتش سوزي ها كه قبلاً بيان شد به نحو مطلوب استفاده مي كنند ژنراتورهاي كف ساز ( توربكس ) مي توانند اين عمل را بخوبي انجام دهند.</a:t>
            </a:r>
            <a:endParaRPr lang="fa-IR" dirty="0" smtClean="0"/>
          </a:p>
          <a:p>
            <a:pPr algn="r" rtl="1"/>
            <a:r>
              <a:rPr lang="ar-SA" dirty="0" smtClean="0"/>
              <a:t> با اين وسيله كه توسط نيروي آب به كار مي افتد مي توان به دو صورت دود را تخليه نمود</a:t>
            </a:r>
            <a:endParaRPr lang="en-US" dirty="0"/>
          </a:p>
        </p:txBody>
      </p:sp>
      <p:sp>
        <p:nvSpPr>
          <p:cNvPr id="2" name="Title 1"/>
          <p:cNvSpPr>
            <a:spLocks noGrp="1"/>
          </p:cNvSpPr>
          <p:nvPr>
            <p:ph type="title"/>
          </p:nvPr>
        </p:nvSpPr>
        <p:spPr/>
        <p:txBody>
          <a:bodyPr>
            <a:normAutofit fontScale="90000"/>
          </a:bodyPr>
          <a:lstStyle/>
          <a:p>
            <a:r>
              <a:rPr lang="ar-SA" sz="4400" dirty="0" smtClean="0"/>
              <a:t>انجام تهويه با استفاده از وسائل و تجهيزات سازمان آتش نشاني </a:t>
            </a:r>
            <a:r>
              <a:rPr lang="en-US" dirty="0" smtClean="0"/>
              <a:t/>
            </a:r>
            <a:br>
              <a:rPr lang="en-US" dirty="0" smtClean="0"/>
            </a:b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t>گاز يا بخار قابل اشتعال در هوا در صورتي كه </a:t>
            </a:r>
            <a:r>
              <a:rPr lang="fa-IR" dirty="0" smtClean="0"/>
              <a:t>تقابل </a:t>
            </a:r>
            <a:r>
              <a:rPr lang="ar-SA" dirty="0" smtClean="0"/>
              <a:t>آنها در  حد معيني قرار بگيرد خواهد سوخت، يعني زماني كه يك گاز يا بخار مشتعل مي گردد كه  نسبت قابل اشتعال يا انفجار را بوجود آورده باشد.  </a:t>
            </a:r>
            <a:endParaRPr lang="fa-IR" dirty="0" smtClean="0"/>
          </a:p>
          <a:p>
            <a:pPr algn="r" rtl="1"/>
            <a:r>
              <a:rPr lang="ar-SA" dirty="0" smtClean="0"/>
              <a:t>اين قابليت بستگي به درصد </a:t>
            </a:r>
            <a:r>
              <a:rPr lang="fa-IR" dirty="0" smtClean="0"/>
              <a:t>قرار گرفتن گازو تقابل</a:t>
            </a:r>
            <a:r>
              <a:rPr lang="ar-SA" dirty="0" smtClean="0"/>
              <a:t> آن با هوا دارد.</a:t>
            </a:r>
            <a:endParaRPr lang="fa-IR" dirty="0" smtClean="0"/>
          </a:p>
          <a:p>
            <a:pPr algn="r" rtl="1"/>
            <a:r>
              <a:rPr lang="ar-SA" dirty="0" smtClean="0"/>
              <a:t> اگر سوخت خيلي زياد يا خيلي كم باشد افروزش يا انفجار انجام نخواهد شد و در اين صورت گفته مي شود كه </a:t>
            </a:r>
            <a:r>
              <a:rPr lang="fa-IR" dirty="0" smtClean="0"/>
              <a:t>درصد</a:t>
            </a:r>
            <a:r>
              <a:rPr lang="ar-SA" dirty="0" smtClean="0"/>
              <a:t> پايين تر يا بالاتر از حدود اشتعال يا انفجار خود است و اين حدود را بالاترين و پايين ترين حد قابليت اشتعال مي نامند</a:t>
            </a:r>
            <a:endParaRPr lang="en-US" dirty="0"/>
          </a:p>
        </p:txBody>
      </p:sp>
      <p:sp>
        <p:nvSpPr>
          <p:cNvPr id="2" name="Title 1"/>
          <p:cNvSpPr>
            <a:spLocks noGrp="1"/>
          </p:cNvSpPr>
          <p:nvPr>
            <p:ph type="title"/>
          </p:nvPr>
        </p:nvSpPr>
        <p:spPr/>
        <p:txBody>
          <a:bodyPr/>
          <a:lstStyle/>
          <a:p>
            <a:r>
              <a:rPr lang="ar-SA" dirty="0" smtClean="0">
                <a:solidFill>
                  <a:srgbClr val="FF0000"/>
                </a:solidFill>
              </a:rPr>
              <a:t>حدود اشتعال يا انفجار</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ج ـ با وارد كردن مقادير متنابهي هواي تازه به درون ساختمان كه متعاقب آن دود از ساختمان خارج مي شود( فشار مثبت </a:t>
            </a:r>
            <a:r>
              <a:rPr lang="en-US" b="1" dirty="0" smtClean="0"/>
              <a:t>Positive   Pressure</a:t>
            </a:r>
            <a:r>
              <a:rPr lang="ar-SA" dirty="0" smtClean="0"/>
              <a:t> ) .  </a:t>
            </a:r>
            <a:endParaRPr lang="en-US" dirty="0" smtClean="0"/>
          </a:p>
          <a:p>
            <a:pPr algn="r" rtl="1"/>
            <a:r>
              <a:rPr lang="ar-SA" dirty="0" smtClean="0"/>
              <a:t>د ـ خارج ساختن مستقيم دود كه متعاقب آن هواي تازه خود به خود جانشين دود مي شود </a:t>
            </a:r>
            <a:endParaRPr lang="fa-IR" dirty="0" smtClean="0"/>
          </a:p>
          <a:p>
            <a:pPr algn="r" rtl="1"/>
            <a:r>
              <a:rPr lang="ar-SA" dirty="0" smtClean="0"/>
              <a:t>( فشار منفي </a:t>
            </a:r>
            <a:r>
              <a:rPr lang="en-US" b="1" dirty="0" smtClean="0"/>
              <a:t>Negative   Pressure</a:t>
            </a:r>
            <a:r>
              <a:rPr lang="ar-SA" dirty="0" smtClean="0"/>
              <a:t> ) . </a:t>
            </a:r>
            <a:endParaRPr lang="en-US" dirty="0" smtClean="0"/>
          </a:p>
          <a:p>
            <a:pPr algn="r" rtl="1"/>
            <a:r>
              <a:rPr lang="ar-SA" dirty="0" smtClean="0"/>
              <a:t> </a:t>
            </a:r>
            <a:endParaRPr lang="en-US" dirty="0" smtClean="0"/>
          </a:p>
          <a:p>
            <a:pPr algn="r" rtl="1"/>
            <a:endParaRPr lang="en-US" dirty="0"/>
          </a:p>
        </p:txBody>
      </p:sp>
      <p:sp>
        <p:nvSpPr>
          <p:cNvPr id="2" name="Title 1"/>
          <p:cNvSpPr>
            <a:spLocks noGrp="1"/>
          </p:cNvSpPr>
          <p:nvPr>
            <p:ph type="title"/>
          </p:nvPr>
        </p:nvSpPr>
        <p:spPr/>
        <p:txBody>
          <a:bodyPr>
            <a:normAutofit fontScale="90000"/>
          </a:bodyPr>
          <a:lstStyle/>
          <a:p>
            <a:r>
              <a:rPr lang="ar-SA" sz="4400" dirty="0" smtClean="0"/>
              <a:t>انجام تهويه با استفاده از وسائل و تجهيزات سازمان آتش نشاني </a:t>
            </a:r>
            <a:r>
              <a:rPr lang="en-US" dirty="0" smtClean="0"/>
              <a:t/>
            </a:r>
            <a:br>
              <a:rPr lang="en-US" dirty="0" smtClean="0"/>
            </a:b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lstStyle/>
          <a:p>
            <a:pPr algn="r" rtl="1"/>
            <a:r>
              <a:rPr lang="ar-SA" dirty="0" smtClean="0"/>
              <a:t>آتش نشانان از خطر انفجار ناشي از بخارات قابل اشتعال ناشي از مايعات قابل اشتعال و مخلوط با هوا و متعاقب آن پديده  </a:t>
            </a:r>
            <a:r>
              <a:rPr lang="en-US" b="1" dirty="0" smtClean="0"/>
              <a:t>Flashover</a:t>
            </a:r>
            <a:r>
              <a:rPr lang="en-US" dirty="0" smtClean="0"/>
              <a:t> </a:t>
            </a:r>
            <a:r>
              <a:rPr lang="ar-SA" dirty="0" smtClean="0"/>
              <a:t> آگاه هستند. آنها همچنين بايد از خطر جدي دودهاي قابل اشتعال كه در فضاهاي بسته جمع مي شوند نيز آگاه باشند. </a:t>
            </a:r>
            <a:endParaRPr lang="en-US" dirty="0" smtClean="0"/>
          </a:p>
          <a:p>
            <a:pPr algn="r" rtl="1"/>
            <a:r>
              <a:rPr lang="ar-SA" dirty="0" smtClean="0"/>
              <a:t>اين گونه دودها هنگامي كه با هوا مخلوط شوند مي توانند بطور ناگهاني و شديد منفجر شوند ( با بودن حرارت كافي كه كاملاً خطرناك مي باشد)</a:t>
            </a:r>
            <a:endParaRPr lang="en-US" dirty="0"/>
          </a:p>
        </p:txBody>
      </p:sp>
      <p:sp>
        <p:nvSpPr>
          <p:cNvPr id="2" name="Title 1"/>
          <p:cNvSpPr>
            <a:spLocks noGrp="1"/>
          </p:cNvSpPr>
          <p:nvPr>
            <p:ph type="title"/>
          </p:nvPr>
        </p:nvSpPr>
        <p:spPr/>
        <p:txBody>
          <a:bodyPr>
            <a:normAutofit fontScale="90000"/>
          </a:bodyPr>
          <a:lstStyle/>
          <a:p>
            <a:pPr rtl="1"/>
            <a:r>
              <a:rPr lang="ar-SA" dirty="0" smtClean="0"/>
              <a:t> </a:t>
            </a:r>
            <a:r>
              <a:rPr lang="en-US" dirty="0" smtClean="0"/>
              <a:t/>
            </a:r>
            <a:br>
              <a:rPr lang="en-US" dirty="0" smtClean="0"/>
            </a:br>
            <a:r>
              <a:rPr lang="ar-SA" sz="3600" dirty="0" smtClean="0">
                <a:solidFill>
                  <a:srgbClr val="FF0000"/>
                </a:solidFill>
              </a:rPr>
              <a:t>انفجارات دود :                                                               </a:t>
            </a:r>
            <a:r>
              <a:rPr lang="en-US" sz="3600" b="1" dirty="0" smtClean="0">
                <a:solidFill>
                  <a:srgbClr val="FF0000"/>
                </a:solidFill>
              </a:rPr>
              <a:t>Smoke   Explosions</a:t>
            </a:r>
            <a:endParaRPr lang="en-US" sz="3600" dirty="0">
              <a:solidFill>
                <a:srgbClr val="FF0000"/>
              </a:solidFill>
            </a:endParaRPr>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t>اين قبيل انفجارات مي تواند درمحلهايي كه فومهاي لاستيكي دود مي كنند انجام شود.</a:t>
            </a:r>
            <a:endParaRPr lang="fa-IR" dirty="0" smtClean="0"/>
          </a:p>
          <a:p>
            <a:pPr algn="r" rtl="1"/>
            <a:r>
              <a:rPr lang="ar-SA" dirty="0" smtClean="0"/>
              <a:t> اين گونه مواد مي توانند مقادير زيادي دودهاي قابل اشتعال و با وزن هاي مولكولي متفاوت توليد نمايند . </a:t>
            </a:r>
            <a:endParaRPr lang="fa-IR" dirty="0" smtClean="0"/>
          </a:p>
          <a:p>
            <a:pPr algn="r" rtl="1"/>
            <a:r>
              <a:rPr lang="ar-SA" dirty="0" smtClean="0"/>
              <a:t>بديهي است دود هايي كه وزن مولكولي سبكتري دارند در سطح بالاي فضاي بسته نسبت به دودهايي كه وزن مولكولي سنگين تري دارند قرار مي گيرند كه اين عمل سبب جذب رطوبت هوا گرديد و دود سفيد رنگي توليدمي شود، اين دود سفيد رنگ مي تواند منفجر شود و پديده انفجار دود و يا </a:t>
            </a:r>
            <a:endParaRPr lang="fa-IR" b="1" dirty="0" smtClean="0"/>
          </a:p>
          <a:p>
            <a:pPr algn="r" rtl="1"/>
            <a:r>
              <a:rPr lang="en-US" b="1" dirty="0" smtClean="0"/>
              <a:t>Smoke  Explosion</a:t>
            </a:r>
            <a:r>
              <a:rPr lang="en-US" dirty="0" smtClean="0"/>
              <a:t> </a:t>
            </a:r>
            <a:r>
              <a:rPr lang="ar-SA" dirty="0" smtClean="0"/>
              <a:t>را بوجود آورد.</a:t>
            </a:r>
            <a:endParaRPr lang="en-US" dirty="0" smtClean="0"/>
          </a:p>
        </p:txBody>
      </p:sp>
      <p:sp>
        <p:nvSpPr>
          <p:cNvPr id="2" name="Title 1"/>
          <p:cNvSpPr>
            <a:spLocks noGrp="1"/>
          </p:cNvSpPr>
          <p:nvPr>
            <p:ph type="title"/>
          </p:nvPr>
        </p:nvSpPr>
        <p:spPr/>
        <p:txBody>
          <a:bodyPr>
            <a:normAutofit/>
          </a:bodyPr>
          <a:lstStyle/>
          <a:p>
            <a:r>
              <a:rPr lang="ar-SA" sz="3200" dirty="0" smtClean="0">
                <a:solidFill>
                  <a:srgbClr val="FF0000"/>
                </a:solidFill>
              </a:rPr>
              <a:t>انفجارات دود :                                                               </a:t>
            </a:r>
            <a:r>
              <a:rPr lang="en-US" sz="3200" dirty="0" smtClean="0">
                <a:solidFill>
                  <a:srgbClr val="FF0000"/>
                </a:solidFill>
              </a:rPr>
              <a:t>Smoke   Explosions</a:t>
            </a:r>
            <a:endParaRPr lang="en-US" sz="3200"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مهمترين شاخصه اين نوع دودها خنك بودن آنهاست كه  فقط كمي گرمتر از دماي محيط خود مي باشند؛  پس از چند دقيقه رنگ اين دود مايل  به قهوه اي و زرد رنگ مي شود و ممكن است روي سطح ديوارهاي اطراف و غيره دود قهوه اي رنگ بنشيند . اگر اين نوع دود با يك منبع حرارتي برخورد كند ( توسط منابع حرارتي خارجي و يا منابع حرارتي داخلي به هنگامي كه اكسيژن كافي به محل رسانده شود)، آنگاه بصورت انفجاري عمل خواهد نمود</a:t>
            </a:r>
            <a:endParaRPr lang="en-US" dirty="0"/>
          </a:p>
        </p:txBody>
      </p:sp>
      <p:sp>
        <p:nvSpPr>
          <p:cNvPr id="2" name="Title 1"/>
          <p:cNvSpPr>
            <a:spLocks noGrp="1"/>
          </p:cNvSpPr>
          <p:nvPr>
            <p:ph type="title"/>
          </p:nvPr>
        </p:nvSpPr>
        <p:spPr/>
        <p:txBody>
          <a:bodyPr>
            <a:normAutofit/>
          </a:bodyPr>
          <a:lstStyle/>
          <a:p>
            <a:r>
              <a:rPr lang="ar-SA" sz="3200" dirty="0" smtClean="0">
                <a:solidFill>
                  <a:srgbClr val="FF0000"/>
                </a:solidFill>
              </a:rPr>
              <a:t>انفجارات دود :                                                               </a:t>
            </a:r>
            <a:r>
              <a:rPr lang="en-US" sz="3200" dirty="0" smtClean="0">
                <a:solidFill>
                  <a:srgbClr val="FF0000"/>
                </a:solidFill>
              </a:rPr>
              <a:t>Smoke   Explosions</a:t>
            </a:r>
            <a:endParaRPr lang="en-US" sz="3200"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تعداد زيادي آتش نشان به دليل انفجارات ناشي از دود جان خود را از دست داده اند، زيرا آنها بر اين باور بودند كه مكانهايي كه وارد مي شوند قبلاً خاموش شده اند و يا مواد سوختني در نبود اكسيژن كافي خود به خود سوخته و تمام شده اند، بنابراين با تهويه صحيح و با بكارگيري روشهاي مناسب مي توان خطر اين نوع انفجارات را كاهش داد</a:t>
            </a:r>
            <a:endParaRPr lang="en-US" dirty="0"/>
          </a:p>
        </p:txBody>
      </p:sp>
      <p:sp>
        <p:nvSpPr>
          <p:cNvPr id="2" name="Title 1"/>
          <p:cNvSpPr>
            <a:spLocks noGrp="1"/>
          </p:cNvSpPr>
          <p:nvPr>
            <p:ph type="title"/>
          </p:nvPr>
        </p:nvSpPr>
        <p:spPr/>
        <p:txBody>
          <a:bodyPr>
            <a:normAutofit/>
          </a:bodyPr>
          <a:lstStyle/>
          <a:p>
            <a:r>
              <a:rPr lang="ar-SA" sz="3200" dirty="0" smtClean="0">
                <a:solidFill>
                  <a:srgbClr val="FF0000"/>
                </a:solidFill>
              </a:rPr>
              <a:t>انفجارات دود :                                                               </a:t>
            </a:r>
            <a:r>
              <a:rPr lang="en-US" sz="3200" dirty="0" smtClean="0">
                <a:solidFill>
                  <a:srgbClr val="FF0000"/>
                </a:solidFill>
              </a:rPr>
              <a:t>Smoke   Explosions</a:t>
            </a:r>
            <a:endParaRPr lang="en-US" sz="3200"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3" algn="r" rtl="1"/>
            <a:r>
              <a:rPr lang="ar-SA" sz="3200" dirty="0" smtClean="0"/>
              <a:t>پايين ترين حد اشتعال يا انفجار عبارت است از كمترين حد تراكم كه باعث شعله يا انفجار گردد</a:t>
            </a:r>
            <a:endParaRPr lang="fa-IR" sz="3200" dirty="0" smtClean="0"/>
          </a:p>
          <a:p>
            <a:pPr lvl="1" algn="r" rtl="1"/>
            <a:endParaRPr lang="fa-IR" dirty="0" smtClean="0"/>
          </a:p>
          <a:p>
            <a:pPr algn="r" rtl="1"/>
            <a:r>
              <a:rPr lang="ar-SA" dirty="0" smtClean="0"/>
              <a:t> بالاترين حد اشتعال عبارت است از بيشترين حد تراكم</a:t>
            </a:r>
            <a:endParaRPr lang="fa-IR" dirty="0" smtClean="0"/>
          </a:p>
          <a:p>
            <a:pPr algn="r" rtl="1">
              <a:buNone/>
            </a:pPr>
            <a:r>
              <a:rPr lang="ar-SA" dirty="0" smtClean="0"/>
              <a:t> ( بالاترين حد تراكم گاز يا بخار ) كه باعث ايجاد شعله يا انفجار گردد</a:t>
            </a:r>
            <a:endParaRPr lang="en-US" dirty="0"/>
          </a:p>
        </p:txBody>
      </p:sp>
      <p:sp>
        <p:nvSpPr>
          <p:cNvPr id="2" name="Title 1"/>
          <p:cNvSpPr>
            <a:spLocks noGrp="1"/>
          </p:cNvSpPr>
          <p:nvPr>
            <p:ph type="title"/>
          </p:nvPr>
        </p:nvSpPr>
        <p:spPr/>
        <p:txBody>
          <a:bodyPr/>
          <a:lstStyle/>
          <a:p>
            <a:r>
              <a:rPr lang="fa-IR" dirty="0" smtClean="0"/>
              <a:t>حدود اشتعال</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مراحل احتراق يا چگونگي سوختن يك ماده هميشه يكسان ويك شكل نيست.سوختهاي مختلف نيز هر يك با مشخصاتي خاص بر توسعه حريق اثر مي كنند اما وضـع درجه حرارت نسبت به زمان همواره به اين شكل است كه از نقطه اشتعال آغاز مي شود، به تدريج تحت شرايطي بالا مي رود، با رسيدن به حد نهايي غالباً تا حدودي ثابت مي ماند و پس از كم شدن مقدار سوخت، سير نزولي را طي مي كند</a:t>
            </a:r>
            <a:endParaRPr lang="en-US" dirty="0"/>
          </a:p>
        </p:txBody>
      </p:sp>
      <p:sp>
        <p:nvSpPr>
          <p:cNvPr id="2" name="Title 1"/>
          <p:cNvSpPr>
            <a:spLocks noGrp="1"/>
          </p:cNvSpPr>
          <p:nvPr>
            <p:ph type="title"/>
          </p:nvPr>
        </p:nvSpPr>
        <p:spPr/>
        <p:txBody>
          <a:bodyPr/>
          <a:lstStyle/>
          <a:p>
            <a:r>
              <a:rPr lang="ar-SA" dirty="0" smtClean="0">
                <a:solidFill>
                  <a:srgbClr val="FF0000"/>
                </a:solidFill>
              </a:rPr>
              <a:t>مراحل احتراق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solidFill>
                  <a:srgbClr val="FF0000"/>
                </a:solidFill>
              </a:rPr>
              <a:t>مرحله اول یا کند سوزی اولیه:</a:t>
            </a:r>
          </a:p>
          <a:p>
            <a:pPr algn="r" rtl="1"/>
            <a:r>
              <a:rPr lang="fa-IR" dirty="0" smtClean="0">
                <a:solidFill>
                  <a:srgbClr val="0066FF"/>
                </a:solidFill>
              </a:rPr>
              <a:t>اکسیژن کافی 21%-حرارت کم</a:t>
            </a:r>
          </a:p>
          <a:p>
            <a:pPr algn="r" rtl="1"/>
            <a:r>
              <a:rPr lang="fa-IR" dirty="0" smtClean="0">
                <a:solidFill>
                  <a:srgbClr val="FF0000"/>
                </a:solidFill>
              </a:rPr>
              <a:t>مرحله دوم یا شعله وری:</a:t>
            </a:r>
          </a:p>
          <a:p>
            <a:pPr algn="r" rtl="1"/>
            <a:r>
              <a:rPr lang="fa-IR" dirty="0" smtClean="0">
                <a:solidFill>
                  <a:srgbClr val="0066FF"/>
                </a:solidFill>
              </a:rPr>
              <a:t>اکسیژن کافی 21%-حرارت زیاد</a:t>
            </a:r>
          </a:p>
          <a:p>
            <a:pPr algn="r" rtl="1"/>
            <a:r>
              <a:rPr lang="fa-IR" dirty="0" smtClean="0">
                <a:solidFill>
                  <a:srgbClr val="FF0000"/>
                </a:solidFill>
              </a:rPr>
              <a:t>مرحله سوم یا کند سوزی ثانویه:</a:t>
            </a:r>
          </a:p>
          <a:p>
            <a:pPr algn="r" rtl="1"/>
            <a:r>
              <a:rPr lang="fa-IR" dirty="0" smtClean="0">
                <a:solidFill>
                  <a:srgbClr val="0066FF"/>
                </a:solidFill>
              </a:rPr>
              <a:t>اکسیژن کم- حرارت زیاد –تولید بخارات قابل اشتعال</a:t>
            </a:r>
          </a:p>
          <a:p>
            <a:endParaRPr lang="en-US" dirty="0"/>
          </a:p>
        </p:txBody>
      </p:sp>
      <p:sp>
        <p:nvSpPr>
          <p:cNvPr id="2" name="Title 1"/>
          <p:cNvSpPr>
            <a:spLocks noGrp="1"/>
          </p:cNvSpPr>
          <p:nvPr>
            <p:ph type="title"/>
          </p:nvPr>
        </p:nvSpPr>
        <p:spPr/>
        <p:txBody>
          <a:bodyPr/>
          <a:lstStyle/>
          <a:p>
            <a:r>
              <a:rPr lang="fa-IR" dirty="0" smtClean="0"/>
              <a:t>مراحل احتراق</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solidFill>
                  <a:srgbClr val="00B0F0"/>
                </a:solidFill>
              </a:rPr>
              <a:t>در يك محيط بسته كه آتش وجود دارد بعد از مدت زماني به علت بسته بودن دربها و پنجره ها اكسيژن مورد نياز براي سوختن كاهش مي يابد و در نتيجه ناقص سوزي سوخت آغاز مي شود. حتي ممكن است در اثر كمبود اكسيژن شعله آتش خاموش شده و كند سوزي ادامه پيدا نمايد و مواد نيم سوز مي تواند محيط را به طور خطرناكي با بخارات و گازهاي قابل اشتعال پركند و با رسيدن هواي كافي ( مثلاً به واسطه باز شدن يك درب</a:t>
            </a:r>
            <a:r>
              <a:rPr lang="fa-IR" dirty="0" smtClean="0">
                <a:solidFill>
                  <a:srgbClr val="00B0F0"/>
                </a:solidFill>
              </a:rPr>
              <a:t>)</a:t>
            </a:r>
            <a:endParaRPr lang="en-US" dirty="0"/>
          </a:p>
        </p:txBody>
      </p:sp>
      <p:sp>
        <p:nvSpPr>
          <p:cNvPr id="2" name="Title 1"/>
          <p:cNvSpPr>
            <a:spLocks noGrp="1"/>
          </p:cNvSpPr>
          <p:nvPr>
            <p:ph type="title"/>
          </p:nvPr>
        </p:nvSpPr>
        <p:spPr/>
        <p:txBody>
          <a:bodyPr>
            <a:normAutofit fontScale="90000"/>
          </a:bodyPr>
          <a:lstStyle/>
          <a:p>
            <a:r>
              <a:rPr lang="ar-SA" dirty="0" smtClean="0">
                <a:solidFill>
                  <a:srgbClr val="FF0000"/>
                </a:solidFill>
              </a:rPr>
              <a:t>بك درفت    </a:t>
            </a:r>
            <a:r>
              <a:rPr lang="ar-SA" b="1" dirty="0" smtClean="0">
                <a:solidFill>
                  <a:srgbClr val="FF0000"/>
                </a:solidFill>
              </a:rPr>
              <a:t>                                               </a:t>
            </a:r>
            <a:r>
              <a:rPr lang="en-US" b="1" dirty="0" smtClean="0">
                <a:solidFill>
                  <a:srgbClr val="FF0000"/>
                </a:solidFill>
              </a:rPr>
              <a:t>Back  draught</a:t>
            </a:r>
            <a:r>
              <a:rPr lang="ar-SA" b="1" dirty="0" smtClean="0">
                <a:solidFill>
                  <a:srgbClr val="FF0000"/>
                </a:solidFill>
              </a:rPr>
              <a:t>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SA" dirty="0" smtClean="0">
                <a:solidFill>
                  <a:srgbClr val="00B0F0"/>
                </a:solidFill>
              </a:rPr>
              <a:t>بخارات و گازهاي قابل اشتعال داغ دچار آتش سوزي ناگهاني و يا حتي انفجار مي شوند. گاهي اوقات يك گوي آتشين از محل ورود هوا به اتاق به بيرون مي آيد و اين به ويژه براي مأموران آتش نشاني كه اتاقها را براي نجات بازماندگان مورد بازرسي قرار مي دهند بسيار خطرناك است.  از اين رو بايد قبل از ورود به اتاق هاي بسته، آنها را به شكل كنترل شده اي تهويه نمود</a:t>
            </a:r>
            <a:endParaRPr lang="en-US" dirty="0"/>
          </a:p>
        </p:txBody>
      </p:sp>
      <p:sp>
        <p:nvSpPr>
          <p:cNvPr id="2" name="Title 1"/>
          <p:cNvSpPr>
            <a:spLocks noGrp="1"/>
          </p:cNvSpPr>
          <p:nvPr>
            <p:ph type="title"/>
          </p:nvPr>
        </p:nvSpPr>
        <p:spPr/>
        <p:txBody>
          <a:bodyPr>
            <a:normAutofit fontScale="90000"/>
          </a:bodyPr>
          <a:lstStyle/>
          <a:p>
            <a:r>
              <a:rPr lang="ar-SA" dirty="0" smtClean="0">
                <a:solidFill>
                  <a:srgbClr val="FF0000"/>
                </a:solidFill>
              </a:rPr>
              <a:t>بك درفت    </a:t>
            </a:r>
            <a:r>
              <a:rPr lang="ar-SA" b="1" dirty="0" smtClean="0">
                <a:solidFill>
                  <a:srgbClr val="FF0000"/>
                </a:solidFill>
              </a:rPr>
              <a:t>                                               </a:t>
            </a:r>
            <a:r>
              <a:rPr lang="en-US" b="1" dirty="0" smtClean="0">
                <a:solidFill>
                  <a:srgbClr val="FF0000"/>
                </a:solidFill>
              </a:rPr>
              <a:t>Back  draught</a:t>
            </a:r>
            <a:r>
              <a:rPr lang="ar-SA" b="1" dirty="0" smtClean="0">
                <a:solidFill>
                  <a:srgbClr val="FF0000"/>
                </a:solidFill>
              </a:rPr>
              <a:t>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solidFill>
                  <a:srgbClr val="0066FF"/>
                </a:solidFill>
              </a:rPr>
              <a:t>شعله ورشدن يا گر گرفتن به مرحله اي گفته مي شود كه آتش با يك حركت سريع و همه جانبه تمامي مواد سوختني و فضا را يكپارچه مشتعل مي كند. ابتدا بخارات حاصل از سوخت در نزديكي سطحي كه متصاعد شده اند مي سوزند و در اين فاصله به طور عادي مقدار هواي دسترس بيش از مقدار مورد نياز است. در اين زمان عامل كنترل كننده سرعت احتراق، مساحت سطح ماده سوختي است. تداوم دوره رشد به عوامل متعددي بستگي دارد، اما لحظه بحراني وقتي فرا مي رسد كه شعله هاي آتش به سقف برسند. </a:t>
            </a:r>
            <a:endParaRPr lang="en-US" dirty="0" smtClean="0"/>
          </a:p>
          <a:p>
            <a:pPr algn="l" rtl="1"/>
            <a:endParaRPr lang="en-US" dirty="0"/>
          </a:p>
        </p:txBody>
      </p:sp>
      <p:sp>
        <p:nvSpPr>
          <p:cNvPr id="2" name="Title 1"/>
          <p:cNvSpPr>
            <a:spLocks noGrp="1"/>
          </p:cNvSpPr>
          <p:nvPr>
            <p:ph type="title"/>
          </p:nvPr>
        </p:nvSpPr>
        <p:spPr/>
        <p:txBody>
          <a:bodyPr>
            <a:normAutofit fontScale="90000"/>
          </a:bodyPr>
          <a:lstStyle/>
          <a:p>
            <a:r>
              <a:rPr lang="ar-SA" dirty="0" smtClean="0">
                <a:solidFill>
                  <a:srgbClr val="FF0000"/>
                </a:solidFill>
              </a:rPr>
              <a:t>فلاش آور </a:t>
            </a:r>
            <a:r>
              <a:rPr lang="fa-IR" dirty="0" smtClean="0">
                <a:solidFill>
                  <a:srgbClr val="FF0000"/>
                </a:solidFill>
              </a:rPr>
              <a:t/>
            </a:r>
            <a:br>
              <a:rPr lang="fa-IR" dirty="0" smtClean="0">
                <a:solidFill>
                  <a:srgbClr val="FF0000"/>
                </a:solidFill>
              </a:rPr>
            </a:br>
            <a:r>
              <a:rPr lang="en-US" b="1" dirty="0" smtClean="0">
                <a:solidFill>
                  <a:srgbClr val="FF0000"/>
                </a:solidFill>
              </a:rPr>
              <a:t>Flash Over</a:t>
            </a:r>
            <a:r>
              <a:rPr lang="en-US" dirty="0" smtClean="0">
                <a:solidFill>
                  <a:srgbClr val="FF0000"/>
                </a:solidFill>
              </a:rPr>
              <a:t> </a:t>
            </a:r>
            <a:endParaRPr lang="en-US" dirty="0"/>
          </a:p>
        </p:txBody>
      </p:sp>
      <p:pic>
        <p:nvPicPr>
          <p:cNvPr id="4" name="Picture 8" descr="CAMFCPQV"/>
          <p:cNvPicPr>
            <a:picLocks noChangeAspect="1" noChangeArrowheads="1"/>
          </p:cNvPicPr>
          <p:nvPr/>
        </p:nvPicPr>
        <p:blipFill>
          <a:blip r:embed="rId2"/>
          <a:srcRect/>
          <a:stretch>
            <a:fillRect/>
          </a:stretch>
        </p:blipFill>
        <p:spPr>
          <a:xfrm>
            <a:off x="381000" y="5715000"/>
            <a:ext cx="1228725" cy="895350"/>
          </a:xfrm>
          <a:prstGeom prst="rect">
            <a:avLst/>
          </a:prstGeom>
          <a:noFill/>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TotalTime>
  <Words>2250</Words>
  <Application>Microsoft Office PowerPoint</Application>
  <PresentationFormat>On-screen Show (4:3)</PresentationFormat>
  <Paragraphs>124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تهویه در آتش سوزیها</vt:lpstr>
      <vt:lpstr>مفاهیم</vt:lpstr>
      <vt:lpstr>حدود اشتعال يا انفجار</vt:lpstr>
      <vt:lpstr>حدود اشتعال</vt:lpstr>
      <vt:lpstr>مراحل احتراق :</vt:lpstr>
      <vt:lpstr>مراحل احتراق</vt:lpstr>
      <vt:lpstr>بك درفت                                                   Back  draught </vt:lpstr>
      <vt:lpstr>بك درفت                                                   Back  draught </vt:lpstr>
      <vt:lpstr>فلاش آور  Flash Over </vt:lpstr>
      <vt:lpstr>فلاش آور  Flash Over </vt:lpstr>
      <vt:lpstr>به چندين دليل عمده تهويه انجام مي پذيرد: </vt:lpstr>
      <vt:lpstr>ضرورت تهویه</vt:lpstr>
      <vt:lpstr>نحوه توليد و حركت دود </vt:lpstr>
      <vt:lpstr>نرخ دود بستگي به موارد زير دارد</vt:lpstr>
      <vt:lpstr>درجدول زير نرخ توليد دود در يك فضا را بر اساس حرارت شعله اي با دماي 800 درجه سانتيگراد دماي محيط 500 درجه سانتيگراد را نشان مي دهد</vt:lpstr>
      <vt:lpstr>به چه دليل اقدام به تهويه مي كنيم ؟ </vt:lpstr>
      <vt:lpstr>جلوگيري و كاهش خسارت </vt:lpstr>
      <vt:lpstr>جلوگيري از گسترش حريق </vt:lpstr>
      <vt:lpstr>كمك به آتش نشانان در اطفاء حريق </vt:lpstr>
      <vt:lpstr>چه زماني بايد اقدام به تهويه نمود؟ </vt:lpstr>
      <vt:lpstr>روشهاي تهويه :</vt:lpstr>
      <vt:lpstr>- تهويه طبيعي </vt:lpstr>
      <vt:lpstr>تهويه از كنار ( افقي ) </vt:lpstr>
      <vt:lpstr> نكات مهمي را كه بايد در انجام افقي عمل تهويه مورد توجه قرار داد عبارتند از : </vt:lpstr>
      <vt:lpstr>بنابراين آتش نشانان بدون در نظر گرفتن نكات زير نبايد تهويه افقي را انجام دهند</vt:lpstr>
      <vt:lpstr>سيستم هاي تهويه هاي مكانيكي </vt:lpstr>
      <vt:lpstr> انجام تهويه با استفاده از وسائل و تجهيزات سازمان آتش نشاني  </vt:lpstr>
      <vt:lpstr>وسايل و تجهيزات سازمان آتش نشاني براي انجام تهويه</vt:lpstr>
      <vt:lpstr>انجام تهويه با استفاده از وسائل و تجهيزات سازمان آتش نشاني  </vt:lpstr>
      <vt:lpstr>انجام تهويه با استفاده از وسائل و تجهيزات سازمان آتش نشاني  </vt:lpstr>
      <vt:lpstr>  انفجارات دود :                                                               Smoke   Explosions</vt:lpstr>
      <vt:lpstr>انفجارات دود :                                                               Smoke   Explosions</vt:lpstr>
      <vt:lpstr>انفجارات دود :                                                               Smoke   Explosions</vt:lpstr>
      <vt:lpstr>انفجارات دود :                                                               Smoke   Explosions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چندين دليل عمده تهويه انجام مي پذيرد: </dc:title>
  <dc:creator/>
  <cp:lastModifiedBy>widewave</cp:lastModifiedBy>
  <cp:revision>16</cp:revision>
  <dcterms:created xsi:type="dcterms:W3CDTF">2006-08-16T00:00:00Z</dcterms:created>
  <dcterms:modified xsi:type="dcterms:W3CDTF">2012-11-11T04:09:44Z</dcterms:modified>
</cp:coreProperties>
</file>